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récapitulative" id="{23D93F84-CCA1-44F8-AAB1-7A16AD6119FE}">
          <p14:sldIdLst>
            <p14:sldId id="256"/>
            <p14:sldId id="258"/>
            <p14:sldId id="259"/>
            <p14:sldId id="262"/>
            <p14:sldId id="260"/>
            <p14:sldId id="263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100"/>
    <a:srgbClr val="991301"/>
    <a:srgbClr val="F12001"/>
    <a:srgbClr val="009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15636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1" y="0"/>
            <a:ext cx="10571998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11/18/2022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3FB3D1-1F0A-4F4E-8E6A-80B6400E9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91" y="226137"/>
            <a:ext cx="10572000" cy="2971051"/>
          </a:xfrm>
        </p:spPr>
        <p:txBody>
          <a:bodyPr anchor="ctr"/>
          <a:lstStyle/>
          <a:p>
            <a:r>
              <a:rPr lang="fr-FR" sz="11500" dirty="0"/>
              <a:t>Le clavier</a:t>
            </a:r>
            <a:endParaRPr lang="fr-FR" kern="1400" spc="6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DC2425-4CFC-85A2-8103-24BC82759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278" y="126460"/>
            <a:ext cx="7726255" cy="8830006"/>
          </a:xfrm>
          <a:prstGeom prst="rect">
            <a:avLst/>
          </a:prstGeom>
          <a:effectLst>
            <a:glow rad="685800">
              <a:schemeClr val="tx1">
                <a:alpha val="4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394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La touche Entrée	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FD8329B-4AB6-47F2-AC7F-989762D7798F}"/>
              </a:ext>
            </a:extLst>
          </p:cNvPr>
          <p:cNvSpPr txBox="1"/>
          <p:nvPr/>
        </p:nvSpPr>
        <p:spPr>
          <a:xfrm>
            <a:off x="0" y="90651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Passer / Créer une nouvelle ligne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326B352-0E21-B50B-0008-5546C186C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57" y="2662981"/>
            <a:ext cx="2042946" cy="20429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EABB78-F7F7-D129-E9AE-5917381DD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043" y="2665290"/>
            <a:ext cx="1088111" cy="19056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9714D4-9F41-CA83-4E2C-1F5A4727F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822" y="1830144"/>
            <a:ext cx="4061812" cy="208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ABA95EB-A08F-8CA1-297C-A4B09A1FB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822" y="4278423"/>
            <a:ext cx="4061812" cy="208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7064DC4-6193-9EBF-E689-92C9684496D5}"/>
              </a:ext>
            </a:extLst>
          </p:cNvPr>
          <p:cNvSpPr txBox="1"/>
          <p:nvPr/>
        </p:nvSpPr>
        <p:spPr>
          <a:xfrm>
            <a:off x="2558466" y="34290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37877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La touche Retour arrière	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FD8329B-4AB6-47F2-AC7F-989762D7798F}"/>
              </a:ext>
            </a:extLst>
          </p:cNvPr>
          <p:cNvSpPr txBox="1"/>
          <p:nvPr/>
        </p:nvSpPr>
        <p:spPr>
          <a:xfrm>
            <a:off x="0" y="90651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Effacer un caractère à </a:t>
            </a:r>
            <a:r>
              <a:rPr lang="fr-FR" sz="2800" b="1" dirty="0">
                <a:solidFill>
                  <a:srgbClr val="FE7100"/>
                </a:solidFill>
              </a:rPr>
              <a:t>gauche</a:t>
            </a:r>
            <a:r>
              <a:rPr lang="fr-FR" sz="2800" dirty="0">
                <a:solidFill>
                  <a:schemeClr val="bg1"/>
                </a:solidFill>
              </a:rPr>
              <a:t> du curseur ( | 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D82EDB-4628-22DB-9D57-677A599F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30" y="3084947"/>
            <a:ext cx="2497631" cy="142614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F39C694-A957-1C7B-EED0-D5F7A3FF1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377" y="3113992"/>
            <a:ext cx="3840813" cy="10364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76D6415-610C-14A9-DDD0-B1CACA98F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377" y="3113992"/>
            <a:ext cx="3840813" cy="10364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178D186-3690-4AA6-C224-976EB5715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377" y="3113992"/>
            <a:ext cx="3840813" cy="10364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FEBBCAB-2202-E0F4-B913-00E155287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377" y="3113992"/>
            <a:ext cx="3840813" cy="10364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22E8143-C0C7-73AB-77B3-886AB33D2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377" y="3113992"/>
            <a:ext cx="3840813" cy="10364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FAE1AFD-DDA5-4DEF-47B7-336426C44B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5377" y="3113992"/>
            <a:ext cx="3840813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La touche Supprimer	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FD8329B-4AB6-47F2-AC7F-989762D7798F}"/>
              </a:ext>
            </a:extLst>
          </p:cNvPr>
          <p:cNvSpPr txBox="1"/>
          <p:nvPr/>
        </p:nvSpPr>
        <p:spPr>
          <a:xfrm>
            <a:off x="0" y="90651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Effacer un caractère à </a:t>
            </a:r>
            <a:r>
              <a:rPr lang="fr-FR" sz="2800" b="1" dirty="0">
                <a:solidFill>
                  <a:srgbClr val="FE7100"/>
                </a:solidFill>
              </a:rPr>
              <a:t>droite</a:t>
            </a:r>
            <a:r>
              <a:rPr lang="fr-FR" sz="2800" dirty="0">
                <a:solidFill>
                  <a:schemeClr val="bg1"/>
                </a:solidFill>
              </a:rPr>
              <a:t> du curseur ( | 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D82EDB-4628-22DB-9D57-677A599F3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25730" y="3084947"/>
            <a:ext cx="2497630" cy="142614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6CB1F62-0AEE-6F02-73CB-7FD767F17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193" y="3084947"/>
            <a:ext cx="4695131" cy="117883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5810717-250E-064C-21A8-797208136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193" y="3084947"/>
            <a:ext cx="4695131" cy="11788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0317265-59A1-3679-3F6D-0D344109F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193" y="3084947"/>
            <a:ext cx="4695131" cy="11788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9E72D06-18C6-809F-4117-71D16510C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193" y="3084947"/>
            <a:ext cx="4695131" cy="11788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7B5B67D-2AB0-868C-9FB3-A1ECC6E5E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193" y="3084947"/>
            <a:ext cx="4695131" cy="11788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24AC1BB-C2F8-8EBB-F1A9-406966092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193" y="3084947"/>
            <a:ext cx="4695131" cy="11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Supprimer une ligne / Remonter un paragraphe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F9E56C-AB6D-AF1C-54E6-77D3052B4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20" y="1324727"/>
            <a:ext cx="2497631" cy="14261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697521A-0C24-96EF-01E2-A76CA6DB8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36748" y="3602946"/>
            <a:ext cx="1411320" cy="7288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B189898-6761-439A-4CD3-D2DCF70F0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633" y="923797"/>
            <a:ext cx="5529551" cy="22069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099CD89-161E-6F90-EFE5-2EDD6A854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725" y="4804003"/>
            <a:ext cx="6907367" cy="1554615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9226AC8-A472-D729-451D-D0CDD7CEDFDB}"/>
              </a:ext>
            </a:extLst>
          </p:cNvPr>
          <p:cNvCxnSpPr>
            <a:cxnSpLocks/>
          </p:cNvCxnSpPr>
          <p:nvPr/>
        </p:nvCxnSpPr>
        <p:spPr>
          <a:xfrm flipV="1">
            <a:off x="3453291" y="2457450"/>
            <a:ext cx="1747359" cy="9088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611560A-1485-B0D0-1C2B-03BAEFCAEF93}"/>
              </a:ext>
            </a:extLst>
          </p:cNvPr>
          <p:cNvSpPr/>
          <p:nvPr/>
        </p:nvSpPr>
        <p:spPr>
          <a:xfrm>
            <a:off x="411480" y="3261711"/>
            <a:ext cx="3143250" cy="1977390"/>
          </a:xfrm>
          <a:prstGeom prst="round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Point d’insertion ( </a:t>
            </a:r>
            <a:r>
              <a:rPr lang="fr-FR" sz="2800" dirty="0">
                <a:solidFill>
                  <a:schemeClr val="bg1"/>
                </a:solidFill>
              </a:rPr>
              <a:t>|</a:t>
            </a:r>
            <a:r>
              <a:rPr lang="fr-FR" dirty="0">
                <a:solidFill>
                  <a:schemeClr val="bg1"/>
                </a:solidFill>
              </a:rPr>
              <a:t> ) placé au </a:t>
            </a:r>
            <a:r>
              <a:rPr lang="fr-FR" b="1" dirty="0">
                <a:solidFill>
                  <a:schemeClr val="bg1"/>
                </a:solidFill>
              </a:rPr>
              <a:t>début</a:t>
            </a:r>
            <a:r>
              <a:rPr lang="fr-FR" dirty="0">
                <a:solidFill>
                  <a:schemeClr val="bg1"/>
                </a:solidFill>
              </a:rPr>
              <a:t> de la ligne à remonter.</a:t>
            </a:r>
          </a:p>
        </p:txBody>
      </p:sp>
    </p:spTree>
    <p:extLst>
      <p:ext uri="{BB962C8B-B14F-4D97-AF65-F5344CB8AC3E}">
        <p14:creationId xmlns:p14="http://schemas.microsoft.com/office/powerpoint/2010/main" val="896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Supprimer une ligne / Remonter un paragraphe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099CD89-161E-6F90-EFE5-2EDD6A854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4324742"/>
            <a:ext cx="6907367" cy="15546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F28E415-4F35-3E3C-AB4E-69DFE826B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1" y="1763956"/>
            <a:ext cx="5342083" cy="1707028"/>
          </a:xfrm>
          <a:prstGeom prst="rect">
            <a:avLst/>
          </a:prstGeom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9226AC8-A472-D729-451D-D0CDD7CEDFDB}"/>
              </a:ext>
            </a:extLst>
          </p:cNvPr>
          <p:cNvCxnSpPr>
            <a:cxnSpLocks/>
          </p:cNvCxnSpPr>
          <p:nvPr/>
        </p:nvCxnSpPr>
        <p:spPr>
          <a:xfrm flipH="1">
            <a:off x="5497830" y="2046820"/>
            <a:ext cx="1828800" cy="2048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697521A-0C24-96EF-01E2-A76CA6DB8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896612" y="3641670"/>
            <a:ext cx="1411320" cy="728851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7611560A-1485-B0D0-1C2B-03BAEFCAEF93}"/>
              </a:ext>
            </a:extLst>
          </p:cNvPr>
          <p:cNvSpPr/>
          <p:nvPr/>
        </p:nvSpPr>
        <p:spPr>
          <a:xfrm>
            <a:off x="7326630" y="1167941"/>
            <a:ext cx="3143250" cy="1977390"/>
          </a:xfrm>
          <a:prstGeom prst="round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bg1"/>
                </a:solidFill>
              </a:rPr>
              <a:t>Point d’insertion ( </a:t>
            </a:r>
            <a:r>
              <a:rPr lang="fr-FR" sz="2800" dirty="0">
                <a:solidFill>
                  <a:schemeClr val="bg1"/>
                </a:solidFill>
              </a:rPr>
              <a:t>|</a:t>
            </a:r>
            <a:r>
              <a:rPr lang="fr-FR" dirty="0">
                <a:solidFill>
                  <a:schemeClr val="bg1"/>
                </a:solidFill>
              </a:rPr>
              <a:t> ) placé à </a:t>
            </a:r>
            <a:r>
              <a:rPr lang="fr-FR" b="1" dirty="0">
                <a:solidFill>
                  <a:schemeClr val="bg1"/>
                </a:solidFill>
              </a:rPr>
              <a:t>la fin</a:t>
            </a:r>
            <a:r>
              <a:rPr lang="fr-FR" dirty="0">
                <a:solidFill>
                  <a:schemeClr val="bg1"/>
                </a:solidFill>
              </a:rPr>
              <a:t> de la ligne précédente.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90273F2-7E86-A61B-C2A6-69CBE6CBEA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649440" y="4006095"/>
            <a:ext cx="2497630" cy="142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Savoir taper tous les caractères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F95FA8-F8FC-CEE1-0E5E-2B71758B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054" y="2389400"/>
            <a:ext cx="3845892" cy="366001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375A18F-6D08-0B7A-4187-E0C4F051E3A8}"/>
              </a:ext>
            </a:extLst>
          </p:cNvPr>
          <p:cNvSpPr txBox="1"/>
          <p:nvPr/>
        </p:nvSpPr>
        <p:spPr>
          <a:xfrm>
            <a:off x="0" y="88521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</a:rPr>
              <a:t>3 caractères maximum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7F06E32-15D3-5596-C65A-E9E3B1D9C46B}"/>
              </a:ext>
            </a:extLst>
          </p:cNvPr>
          <p:cNvGrpSpPr/>
          <p:nvPr/>
        </p:nvGrpSpPr>
        <p:grpSpPr>
          <a:xfrm>
            <a:off x="1498059" y="1768030"/>
            <a:ext cx="3511686" cy="1656108"/>
            <a:chOff x="1498059" y="1768030"/>
            <a:chExt cx="3511686" cy="1656108"/>
          </a:xfrm>
        </p:grpSpPr>
        <p:cxnSp>
          <p:nvCxnSpPr>
            <p:cNvPr id="20" name="Connecteur : en angle 19">
              <a:extLst>
                <a:ext uri="{FF2B5EF4-FFF2-40B4-BE49-F238E27FC236}">
                  <a16:creationId xmlns:a16="http://schemas.microsoft.com/office/drawing/2014/main" id="{65BCEA7F-1582-6083-AE12-EF5331F2BB0B}"/>
                </a:ext>
              </a:extLst>
            </p:cNvPr>
            <p:cNvCxnSpPr/>
            <p:nvPr/>
          </p:nvCxnSpPr>
          <p:spPr>
            <a:xfrm>
              <a:off x="2256817" y="2470827"/>
              <a:ext cx="2752928" cy="953311"/>
            </a:xfrm>
            <a:prstGeom prst="bentConnector3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B302D2D-A0C0-9B59-4594-E3D7438A4109}"/>
                </a:ext>
              </a:extLst>
            </p:cNvPr>
            <p:cNvSpPr txBox="1"/>
            <p:nvPr/>
          </p:nvSpPr>
          <p:spPr>
            <a:xfrm>
              <a:off x="1498059" y="1768030"/>
              <a:ext cx="10797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EA4C879-E26E-3535-6F8B-A49E6D7AB0DF}"/>
              </a:ext>
            </a:extLst>
          </p:cNvPr>
          <p:cNvGrpSpPr/>
          <p:nvPr/>
        </p:nvGrpSpPr>
        <p:grpSpPr>
          <a:xfrm>
            <a:off x="1498059" y="4722975"/>
            <a:ext cx="3511686" cy="1522184"/>
            <a:chOff x="1498059" y="4722975"/>
            <a:chExt cx="3511686" cy="1522184"/>
          </a:xfrm>
        </p:grpSpPr>
        <p:cxnSp>
          <p:nvCxnSpPr>
            <p:cNvPr id="21" name="Connecteur : en angle 20">
              <a:extLst>
                <a:ext uri="{FF2B5EF4-FFF2-40B4-BE49-F238E27FC236}">
                  <a16:creationId xmlns:a16="http://schemas.microsoft.com/office/drawing/2014/main" id="{45A27006-DB80-BA1A-9E21-90FD4FF58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6817" y="4722975"/>
              <a:ext cx="2752928" cy="953311"/>
            </a:xfrm>
            <a:prstGeom prst="bentConnector3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07DF329-6662-3567-11C8-464C65201043}"/>
                </a:ext>
              </a:extLst>
            </p:cNvPr>
            <p:cNvSpPr txBox="1"/>
            <p:nvPr/>
          </p:nvSpPr>
          <p:spPr>
            <a:xfrm>
              <a:off x="1498059" y="4921720"/>
              <a:ext cx="10797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à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8161C35-615C-6490-D9B8-683AE8BE41C3}"/>
              </a:ext>
            </a:extLst>
          </p:cNvPr>
          <p:cNvGrpSpPr/>
          <p:nvPr/>
        </p:nvGrpSpPr>
        <p:grpSpPr>
          <a:xfrm>
            <a:off x="7321685" y="4722974"/>
            <a:ext cx="3912141" cy="1522185"/>
            <a:chOff x="7321685" y="4722974"/>
            <a:chExt cx="3912141" cy="1522185"/>
          </a:xfrm>
        </p:grpSpPr>
        <p:cxnSp>
          <p:nvCxnSpPr>
            <p:cNvPr id="22" name="Connecteur : en angle 21">
              <a:extLst>
                <a:ext uri="{FF2B5EF4-FFF2-40B4-BE49-F238E27FC236}">
                  <a16:creationId xmlns:a16="http://schemas.microsoft.com/office/drawing/2014/main" id="{5B74F37E-64E2-2C3C-DAEB-5B1F430D6E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21685" y="4722974"/>
              <a:ext cx="2752928" cy="953311"/>
            </a:xfrm>
            <a:prstGeom prst="bentConnector3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C742DBE-5A8C-4C74-8C9D-4ECFA9C27965}"/>
                </a:ext>
              </a:extLst>
            </p:cNvPr>
            <p:cNvSpPr txBox="1"/>
            <p:nvPr/>
          </p:nvSpPr>
          <p:spPr>
            <a:xfrm>
              <a:off x="10154055" y="4921720"/>
              <a:ext cx="10797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&gt; Touche seule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F95FA8-F8FC-CEE1-0E5E-2B71758B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580" y="3852995"/>
            <a:ext cx="2133824" cy="2030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8F2188F-B6C0-4168-99D1-FD83262CF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046" y="4915862"/>
            <a:ext cx="1508891" cy="19356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3BEB940-A038-3E08-DBE9-D2E6115D5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1" y="3662646"/>
            <a:ext cx="4669322" cy="241138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6081E57-C00D-75D2-E57C-64942762D9AC}"/>
              </a:ext>
            </a:extLst>
          </p:cNvPr>
          <p:cNvSpPr txBox="1"/>
          <p:nvPr/>
        </p:nvSpPr>
        <p:spPr>
          <a:xfrm>
            <a:off x="9229560" y="3898843"/>
            <a:ext cx="2038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B601F4-6BC0-B07A-0633-49BC79103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925" y="1088527"/>
            <a:ext cx="7892151" cy="243999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8F5E394-4A61-461D-D814-AB7BD5F47FC7}"/>
              </a:ext>
            </a:extLst>
          </p:cNvPr>
          <p:cNvSpPr/>
          <p:nvPr/>
        </p:nvSpPr>
        <p:spPr>
          <a:xfrm>
            <a:off x="7488362" y="1119226"/>
            <a:ext cx="470576" cy="416966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2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&gt; Touche seule : les symboles les plus utilisés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DCDDC1-DA27-7A6D-D16F-CDC7F2A8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25" y="1088527"/>
            <a:ext cx="7892151" cy="2439990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2457219-3CB2-2868-705E-60BB6708C344}"/>
              </a:ext>
            </a:extLst>
          </p:cNvPr>
          <p:cNvSpPr/>
          <p:nvPr/>
        </p:nvSpPr>
        <p:spPr>
          <a:xfrm>
            <a:off x="6497761" y="2582333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67E0DA-A594-45B0-FF98-5D8C5188128A}"/>
              </a:ext>
            </a:extLst>
          </p:cNvPr>
          <p:cNvSpPr txBox="1"/>
          <p:nvPr/>
        </p:nvSpPr>
        <p:spPr>
          <a:xfrm>
            <a:off x="291990" y="4054919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virgule ( </a:t>
            </a:r>
            <a:r>
              <a:rPr lang="fr-FR" b="1" dirty="0">
                <a:solidFill>
                  <a:schemeClr val="bg1"/>
                </a:solidFill>
              </a:rPr>
              <a:t>,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BC464F-2A3B-75E9-975F-2CDE3BDF8922}"/>
              </a:ext>
            </a:extLst>
          </p:cNvPr>
          <p:cNvSpPr txBox="1"/>
          <p:nvPr/>
        </p:nvSpPr>
        <p:spPr>
          <a:xfrm>
            <a:off x="291990" y="4553523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deux points ( </a:t>
            </a:r>
            <a:r>
              <a:rPr lang="fr-FR" b="1" dirty="0">
                <a:solidFill>
                  <a:schemeClr val="bg1"/>
                </a:solidFill>
              </a:rPr>
              <a:t>: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E23642-E561-63C6-ABAD-17375F12FBBB}"/>
              </a:ext>
            </a:extLst>
          </p:cNvPr>
          <p:cNvSpPr txBox="1"/>
          <p:nvPr/>
        </p:nvSpPr>
        <p:spPr>
          <a:xfrm>
            <a:off x="291990" y="5053921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point d’exclamation ( </a:t>
            </a:r>
            <a:r>
              <a:rPr lang="fr-FR" b="1" dirty="0">
                <a:solidFill>
                  <a:schemeClr val="bg1"/>
                </a:solidFill>
              </a:rPr>
              <a:t>!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C4FAC4-8703-E95E-EB42-3B8031D9489C}"/>
              </a:ext>
            </a:extLst>
          </p:cNvPr>
          <p:cNvSpPr txBox="1"/>
          <p:nvPr/>
        </p:nvSpPr>
        <p:spPr>
          <a:xfrm>
            <a:off x="291990" y="5554319"/>
            <a:ext cx="2624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e accent aigu ( </a:t>
            </a:r>
            <a:r>
              <a:rPr lang="fr-FR" b="1" dirty="0">
                <a:solidFill>
                  <a:schemeClr val="bg1"/>
                </a:solidFill>
              </a:rPr>
              <a:t>é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52339B5-5673-7FB3-7366-4242E2533A46}"/>
              </a:ext>
            </a:extLst>
          </p:cNvPr>
          <p:cNvSpPr txBox="1"/>
          <p:nvPr/>
        </p:nvSpPr>
        <p:spPr>
          <a:xfrm>
            <a:off x="4551288" y="4054919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e accent grave ( </a:t>
            </a:r>
            <a:r>
              <a:rPr lang="fr-FR" b="1" dirty="0">
                <a:solidFill>
                  <a:schemeClr val="bg1"/>
                </a:solidFill>
              </a:rPr>
              <a:t>è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6700240-C5E6-CD21-A763-978061146EB2}"/>
              </a:ext>
            </a:extLst>
          </p:cNvPr>
          <p:cNvSpPr txBox="1"/>
          <p:nvPr/>
        </p:nvSpPr>
        <p:spPr>
          <a:xfrm>
            <a:off x="4551288" y="4557111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a accent grave ( </a:t>
            </a:r>
            <a:r>
              <a:rPr lang="fr-FR" b="1" dirty="0">
                <a:solidFill>
                  <a:schemeClr val="bg1"/>
                </a:solidFill>
              </a:rPr>
              <a:t>à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50901E2-AD89-6BBA-9A7D-43AB1655A7ED}"/>
              </a:ext>
            </a:extLst>
          </p:cNvPr>
          <p:cNvSpPr txBox="1"/>
          <p:nvPr/>
        </p:nvSpPr>
        <p:spPr>
          <a:xfrm>
            <a:off x="4551288" y="5053921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parenthèse ouvrante </a:t>
            </a:r>
            <a:r>
              <a:rPr lang="fr-FR" b="1" dirty="0">
                <a:solidFill>
                  <a:schemeClr val="bg1"/>
                </a:solidFill>
              </a:rPr>
              <a:t>(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3D4F9FC-15AC-90C8-D32D-B35D9F6984C5}"/>
              </a:ext>
            </a:extLst>
          </p:cNvPr>
          <p:cNvSpPr txBox="1"/>
          <p:nvPr/>
        </p:nvSpPr>
        <p:spPr>
          <a:xfrm>
            <a:off x="4551288" y="5554319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parenthèse fermante </a:t>
            </a:r>
            <a:r>
              <a:rPr lang="fr-FR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0898935-417D-E5C3-70F8-9460C229B37E}"/>
              </a:ext>
            </a:extLst>
          </p:cNvPr>
          <p:cNvSpPr txBox="1"/>
          <p:nvPr/>
        </p:nvSpPr>
        <p:spPr>
          <a:xfrm>
            <a:off x="8602196" y="4553523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symbole ( </a:t>
            </a:r>
            <a:r>
              <a:rPr lang="fr-FR" b="1" dirty="0">
                <a:solidFill>
                  <a:schemeClr val="bg1"/>
                </a:solidFill>
              </a:rPr>
              <a:t>=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9746047-6238-E5F8-2D60-887FB0ACA20D}"/>
              </a:ext>
            </a:extLst>
          </p:cNvPr>
          <p:cNvSpPr txBox="1"/>
          <p:nvPr/>
        </p:nvSpPr>
        <p:spPr>
          <a:xfrm>
            <a:off x="8602196" y="5052127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symbole multiplier ( </a:t>
            </a:r>
            <a:r>
              <a:rPr lang="fr-FR" b="1" dirty="0">
                <a:solidFill>
                  <a:schemeClr val="bg1"/>
                </a:solidFill>
              </a:rPr>
              <a:t>*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8F2EAD7-7885-8031-ACA8-E4884E169C77}"/>
              </a:ext>
            </a:extLst>
          </p:cNvPr>
          <p:cNvSpPr txBox="1"/>
          <p:nvPr/>
        </p:nvSpPr>
        <p:spPr>
          <a:xfrm>
            <a:off x="8602196" y="4054919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symbole soustraire ( </a:t>
            </a:r>
            <a:r>
              <a:rPr lang="fr-FR" b="1" dirty="0">
                <a:solidFill>
                  <a:schemeClr val="bg1"/>
                </a:solidFill>
              </a:rPr>
              <a:t>-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71B77F03-6355-C93A-E04A-86D9D6E09909}"/>
              </a:ext>
            </a:extLst>
          </p:cNvPr>
          <p:cNvSpPr/>
          <p:nvPr/>
        </p:nvSpPr>
        <p:spPr>
          <a:xfrm>
            <a:off x="7558843" y="2582333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17A0EA3-EAD0-F869-EE2E-8A1785C55536}"/>
              </a:ext>
            </a:extLst>
          </p:cNvPr>
          <p:cNvSpPr/>
          <p:nvPr/>
        </p:nvSpPr>
        <p:spPr>
          <a:xfrm>
            <a:off x="8097028" y="2582333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2779EF7E-142A-C1F3-C6F0-F03874E5D751}"/>
              </a:ext>
            </a:extLst>
          </p:cNvPr>
          <p:cNvSpPr/>
          <p:nvPr/>
        </p:nvSpPr>
        <p:spPr>
          <a:xfrm>
            <a:off x="3250326" y="1097232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7E179777-73E4-18C9-8EA8-C987F1509879}"/>
              </a:ext>
            </a:extLst>
          </p:cNvPr>
          <p:cNvSpPr/>
          <p:nvPr/>
        </p:nvSpPr>
        <p:spPr>
          <a:xfrm>
            <a:off x="5888631" y="1097232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AB0FB90D-9908-5332-77EC-9ADFCBD77C99}"/>
              </a:ext>
            </a:extLst>
          </p:cNvPr>
          <p:cNvSpPr/>
          <p:nvPr/>
        </p:nvSpPr>
        <p:spPr>
          <a:xfrm>
            <a:off x="7484785" y="1108768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D461787-CEDA-8ADA-08FD-123A729E517A}"/>
              </a:ext>
            </a:extLst>
          </p:cNvPr>
          <p:cNvSpPr/>
          <p:nvPr/>
        </p:nvSpPr>
        <p:spPr>
          <a:xfrm>
            <a:off x="4826384" y="1114135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5A52FCE-0983-A140-5C8D-B73A0848792D}"/>
              </a:ext>
            </a:extLst>
          </p:cNvPr>
          <p:cNvSpPr/>
          <p:nvPr/>
        </p:nvSpPr>
        <p:spPr>
          <a:xfrm>
            <a:off x="8008036" y="1110395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EEF238A7-47FE-D35C-D8B9-1D5D8399D852}"/>
              </a:ext>
            </a:extLst>
          </p:cNvPr>
          <p:cNvSpPr/>
          <p:nvPr/>
        </p:nvSpPr>
        <p:spPr>
          <a:xfrm>
            <a:off x="8535965" y="1108768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6FAF4FD-3B38-426A-DF6B-51568D84AB2F}"/>
              </a:ext>
            </a:extLst>
          </p:cNvPr>
          <p:cNvSpPr/>
          <p:nvPr/>
        </p:nvSpPr>
        <p:spPr>
          <a:xfrm>
            <a:off x="5363051" y="1118341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56BB4C1D-9E9A-6AAB-DA4A-2F54D3342157}"/>
              </a:ext>
            </a:extLst>
          </p:cNvPr>
          <p:cNvSpPr/>
          <p:nvPr/>
        </p:nvSpPr>
        <p:spPr>
          <a:xfrm>
            <a:off x="8952811" y="2079162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" grpId="0"/>
      <p:bldP spid="3" grpId="1"/>
      <p:bldP spid="6" grpId="0"/>
      <p:bldP spid="6" grpId="1"/>
      <p:bldP spid="8" grpId="0"/>
      <p:bldP spid="8" grpId="1"/>
      <p:bldP spid="10" grpId="0"/>
      <p:bldP spid="10" grpId="1"/>
      <p:bldP spid="11" grpId="0"/>
      <p:bldP spid="11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&gt; Majuscule + touche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F95FA8-F8FC-CEE1-0E5E-2B71758B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296" y="4190294"/>
            <a:ext cx="1642205" cy="15628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8F2188F-B6C0-4168-99D1-FD83262CF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762" y="5231263"/>
            <a:ext cx="1161253" cy="14896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3BEB940-A038-3E08-DBE9-D2E6115D5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675" y="3789965"/>
            <a:ext cx="4023402" cy="207781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6081E57-C00D-75D2-E57C-64942762D9AC}"/>
              </a:ext>
            </a:extLst>
          </p:cNvPr>
          <p:cNvSpPr txBox="1"/>
          <p:nvPr/>
        </p:nvSpPr>
        <p:spPr>
          <a:xfrm>
            <a:off x="10147686" y="3721771"/>
            <a:ext cx="1126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FA5B46-8579-A4FC-2E7F-B53F0C883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829" y="4190294"/>
            <a:ext cx="2655549" cy="15163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B010AB-6613-08A5-BF3B-5A6AF2C3E8FF}"/>
              </a:ext>
            </a:extLst>
          </p:cNvPr>
          <p:cNvSpPr txBox="1"/>
          <p:nvPr/>
        </p:nvSpPr>
        <p:spPr>
          <a:xfrm>
            <a:off x="3012925" y="3928786"/>
            <a:ext cx="1126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DCDDC1-DA27-7A6D-D16F-CDC7F2A84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25" y="1088527"/>
            <a:ext cx="7892151" cy="243999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B0FFAA6-0153-283B-9CAE-25F8ECF87B43}"/>
              </a:ext>
            </a:extLst>
          </p:cNvPr>
          <p:cNvSpPr/>
          <p:nvPr/>
        </p:nvSpPr>
        <p:spPr>
          <a:xfrm>
            <a:off x="2187019" y="2582944"/>
            <a:ext cx="546754" cy="433633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2457219-3CB2-2868-705E-60BB6708C344}"/>
              </a:ext>
            </a:extLst>
          </p:cNvPr>
          <p:cNvSpPr/>
          <p:nvPr/>
        </p:nvSpPr>
        <p:spPr>
          <a:xfrm>
            <a:off x="7488362" y="1119226"/>
            <a:ext cx="470576" cy="416966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8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&gt; Majuscule + Touche : les symboles les plus utilisés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DCDDC1-DA27-7A6D-D16F-CDC7F2A8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25" y="1088527"/>
            <a:ext cx="7892151" cy="2439990"/>
          </a:xfrm>
          <a:prstGeom prst="rect">
            <a:avLst/>
          </a:prstGeom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2457219-3CB2-2868-705E-60BB6708C344}"/>
              </a:ext>
            </a:extLst>
          </p:cNvPr>
          <p:cNvSpPr/>
          <p:nvPr/>
        </p:nvSpPr>
        <p:spPr>
          <a:xfrm>
            <a:off x="2678913" y="1088527"/>
            <a:ext cx="5279382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67E0DA-A594-45B0-FF98-5D8C5188128A}"/>
              </a:ext>
            </a:extLst>
          </p:cNvPr>
          <p:cNvSpPr txBox="1"/>
          <p:nvPr/>
        </p:nvSpPr>
        <p:spPr>
          <a:xfrm>
            <a:off x="291990" y="4054919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chiffres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BC464F-2A3B-75E9-975F-2CDE3BDF8922}"/>
              </a:ext>
            </a:extLst>
          </p:cNvPr>
          <p:cNvSpPr txBox="1"/>
          <p:nvPr/>
        </p:nvSpPr>
        <p:spPr>
          <a:xfrm>
            <a:off x="291990" y="4553523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symbole addition ( </a:t>
            </a:r>
            <a:r>
              <a:rPr lang="fr-FR" b="1" dirty="0">
                <a:solidFill>
                  <a:schemeClr val="bg1"/>
                </a:solidFill>
              </a:rPr>
              <a:t>+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2E23642-E561-63C6-ABAD-17375F12FBBB}"/>
              </a:ext>
            </a:extLst>
          </p:cNvPr>
          <p:cNvSpPr txBox="1"/>
          <p:nvPr/>
        </p:nvSpPr>
        <p:spPr>
          <a:xfrm>
            <a:off x="291990" y="5053921"/>
            <a:ext cx="350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symbole pourcentage( </a:t>
            </a:r>
            <a:r>
              <a:rPr lang="fr-FR" b="1" dirty="0">
                <a:solidFill>
                  <a:schemeClr val="bg1"/>
                </a:solidFill>
              </a:rPr>
              <a:t>%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C4FAC4-8703-E95E-EB42-3B8031D9489C}"/>
              </a:ext>
            </a:extLst>
          </p:cNvPr>
          <p:cNvSpPr txBox="1"/>
          <p:nvPr/>
        </p:nvSpPr>
        <p:spPr>
          <a:xfrm>
            <a:off x="291990" y="5554319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point d’interrogation ( </a:t>
            </a:r>
            <a:r>
              <a:rPr lang="fr-FR" b="1" dirty="0">
                <a:solidFill>
                  <a:schemeClr val="bg1"/>
                </a:solidFill>
              </a:rPr>
              <a:t>?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297EE62-8E64-38C6-A85D-665150414E75}"/>
              </a:ext>
            </a:extLst>
          </p:cNvPr>
          <p:cNvSpPr/>
          <p:nvPr/>
        </p:nvSpPr>
        <p:spPr>
          <a:xfrm>
            <a:off x="8535208" y="1088527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5C7D3A8-7068-2557-7882-94600836B358}"/>
              </a:ext>
            </a:extLst>
          </p:cNvPr>
          <p:cNvSpPr/>
          <p:nvPr/>
        </p:nvSpPr>
        <p:spPr>
          <a:xfrm>
            <a:off x="8431279" y="2082376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DCEA8CF-E206-DA19-BCCD-5B9949F99B2C}"/>
              </a:ext>
            </a:extLst>
          </p:cNvPr>
          <p:cNvSpPr/>
          <p:nvPr/>
        </p:nvSpPr>
        <p:spPr>
          <a:xfrm>
            <a:off x="6504565" y="2571161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6ADB607-CA16-26AE-4C36-90F15C774D8C}"/>
              </a:ext>
            </a:extLst>
          </p:cNvPr>
          <p:cNvSpPr/>
          <p:nvPr/>
        </p:nvSpPr>
        <p:spPr>
          <a:xfrm>
            <a:off x="7029830" y="2561113"/>
            <a:ext cx="475025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DF62531-362A-4364-02FE-522E74406D97}"/>
              </a:ext>
            </a:extLst>
          </p:cNvPr>
          <p:cNvSpPr txBox="1"/>
          <p:nvPr/>
        </p:nvSpPr>
        <p:spPr>
          <a:xfrm>
            <a:off x="291990" y="5929260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point ( </a:t>
            </a:r>
            <a:r>
              <a:rPr lang="fr-FR" b="1" dirty="0">
                <a:solidFill>
                  <a:schemeClr val="bg1"/>
                </a:solidFill>
              </a:rPr>
              <a:t>.</a:t>
            </a:r>
            <a:r>
              <a:rPr lang="fr-FR" dirty="0">
                <a:solidFill>
                  <a:schemeClr val="bg1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6662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3" grpId="0"/>
      <p:bldP spid="3" grpId="1"/>
      <p:bldP spid="6" grpId="0"/>
      <p:bldP spid="6" grpId="1"/>
      <p:bldP spid="8" grpId="0"/>
      <p:bldP spid="8" grpId="1"/>
      <p:bldP spid="10" grpId="0"/>
      <p:bldP spid="10" grpId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12" grpId="0" animBg="1"/>
      <p:bldP spid="12" grpId="1" animBg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&gt; Alt Gr + touche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F95FA8-F8FC-CEE1-0E5E-2B71758B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296" y="4190294"/>
            <a:ext cx="1642205" cy="156283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8F2188F-B6C0-4168-99D1-FD83262CF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762" y="5231263"/>
            <a:ext cx="1161253" cy="148968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3BEB940-A038-3E08-DBE9-D2E6115D5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675" y="3789965"/>
            <a:ext cx="4023402" cy="207781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6081E57-C00D-75D2-E57C-64942762D9AC}"/>
              </a:ext>
            </a:extLst>
          </p:cNvPr>
          <p:cNvSpPr txBox="1"/>
          <p:nvPr/>
        </p:nvSpPr>
        <p:spPr>
          <a:xfrm>
            <a:off x="10147686" y="3721771"/>
            <a:ext cx="1126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FA5B46-8579-A4FC-2E7F-B53F0C883E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9829" y="4190294"/>
            <a:ext cx="2655548" cy="151631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6B010AB-6613-08A5-BF3B-5A6AF2C3E8FF}"/>
              </a:ext>
            </a:extLst>
          </p:cNvPr>
          <p:cNvSpPr txBox="1"/>
          <p:nvPr/>
        </p:nvSpPr>
        <p:spPr>
          <a:xfrm>
            <a:off x="3012925" y="3928786"/>
            <a:ext cx="1126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DCDDC1-DA27-7A6D-D16F-CDC7F2A843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9925" y="1088527"/>
            <a:ext cx="7892151" cy="2439990"/>
          </a:xfrm>
          <a:prstGeom prst="rect">
            <a:avLst/>
          </a:prstGeom>
        </p:spPr>
      </p:pic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B0FFAA6-0153-283B-9CAE-25F8ECF87B43}"/>
              </a:ext>
            </a:extLst>
          </p:cNvPr>
          <p:cNvSpPr/>
          <p:nvPr/>
        </p:nvSpPr>
        <p:spPr>
          <a:xfrm>
            <a:off x="7644999" y="3078202"/>
            <a:ext cx="546754" cy="433633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2457219-3CB2-2868-705E-60BB6708C344}"/>
              </a:ext>
            </a:extLst>
          </p:cNvPr>
          <p:cNvSpPr/>
          <p:nvPr/>
        </p:nvSpPr>
        <p:spPr>
          <a:xfrm>
            <a:off x="7488362" y="1119226"/>
            <a:ext cx="470576" cy="416966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7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&gt; Alt Gr + Touche : les symboles les plus utilisés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BDCDDC1-DA27-7A6D-D16F-CDC7F2A84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25" y="1088527"/>
            <a:ext cx="7892151" cy="24399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F67E0DA-A594-45B0-FF98-5D8C5188128A}"/>
              </a:ext>
            </a:extLst>
          </p:cNvPr>
          <p:cNvSpPr txBox="1"/>
          <p:nvPr/>
        </p:nvSpPr>
        <p:spPr>
          <a:xfrm>
            <a:off x="291990" y="4054919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symbole Arobase (</a:t>
            </a:r>
            <a:r>
              <a:rPr lang="fr-FR" b="1" dirty="0">
                <a:solidFill>
                  <a:schemeClr val="bg1"/>
                </a:solidFill>
              </a:rPr>
              <a:t>@</a:t>
            </a:r>
            <a:r>
              <a:rPr lang="fr-FR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BC464F-2A3B-75E9-975F-2CDE3BDF8922}"/>
              </a:ext>
            </a:extLst>
          </p:cNvPr>
          <p:cNvSpPr txBox="1"/>
          <p:nvPr/>
        </p:nvSpPr>
        <p:spPr>
          <a:xfrm>
            <a:off x="291990" y="4553523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symbole euro (€)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297EE62-8E64-38C6-A85D-665150414E75}"/>
              </a:ext>
            </a:extLst>
          </p:cNvPr>
          <p:cNvSpPr/>
          <p:nvPr/>
        </p:nvSpPr>
        <p:spPr>
          <a:xfrm>
            <a:off x="7483876" y="1088527"/>
            <a:ext cx="469914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1E4DC4F-3882-9B2D-F423-D3A05528095E}"/>
              </a:ext>
            </a:extLst>
          </p:cNvPr>
          <p:cNvSpPr/>
          <p:nvPr/>
        </p:nvSpPr>
        <p:spPr>
          <a:xfrm>
            <a:off x="4031942" y="1596033"/>
            <a:ext cx="469914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8F03200-A12E-5421-F885-F11F91F8A26A}"/>
              </a:ext>
            </a:extLst>
          </p:cNvPr>
          <p:cNvSpPr/>
          <p:nvPr/>
        </p:nvSpPr>
        <p:spPr>
          <a:xfrm>
            <a:off x="7636276" y="3084525"/>
            <a:ext cx="556379" cy="443992"/>
          </a:xfrm>
          <a:prstGeom prst="roundRect">
            <a:avLst/>
          </a:prstGeom>
          <a:solidFill>
            <a:schemeClr val="accent6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4" grpId="0" animBg="1"/>
      <p:bldP spid="4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1A01B-E064-35F8-7E44-6E29E2CC3D4A}"/>
              </a:ext>
            </a:extLst>
          </p:cNvPr>
          <p:cNvSpPr/>
          <p:nvPr/>
        </p:nvSpPr>
        <p:spPr>
          <a:xfrm>
            <a:off x="0" y="-1"/>
            <a:ext cx="12192000" cy="6882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3200" dirty="0"/>
              <a:t>Les touches fléchées	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37C59D7F-A4ED-6B62-3765-E31A29C3F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5818" y="3247256"/>
            <a:ext cx="3140364" cy="20445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CA2C8D-C838-F056-BC3E-DA7024B54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86" y="4340488"/>
            <a:ext cx="4045529" cy="95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FDF75C3-7D0C-36B4-5B51-9FC5F76E8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282" y="4340903"/>
            <a:ext cx="4043764" cy="94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15BD926-92FF-FFF3-C21F-342B2DB8FA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118" y="1893356"/>
            <a:ext cx="4043764" cy="94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D4608CC-D5A9-D8B9-1906-36A1A289E1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118" y="5694803"/>
            <a:ext cx="4043764" cy="94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FD8329B-4AB6-47F2-AC7F-989762D7798F}"/>
              </a:ext>
            </a:extLst>
          </p:cNvPr>
          <p:cNvSpPr txBox="1"/>
          <p:nvPr/>
        </p:nvSpPr>
        <p:spPr>
          <a:xfrm>
            <a:off x="3135093" y="906515"/>
            <a:ext cx="6024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Déplacer le point d’insertion ( </a:t>
            </a:r>
            <a:r>
              <a:rPr lang="fr-FR" sz="4000" dirty="0">
                <a:solidFill>
                  <a:schemeClr val="bg1"/>
                </a:solidFill>
              </a:rPr>
              <a:t>|</a:t>
            </a:r>
            <a:r>
              <a:rPr lang="fr-FR" sz="2800" dirty="0">
                <a:solidFill>
                  <a:schemeClr val="bg1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655518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is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TM03457503[[fn=Concis]]</Template>
  <TotalTime>0</TotalTime>
  <Words>251</Words>
  <Application>Microsoft Office PowerPoint</Application>
  <PresentationFormat>Grand écran</PresentationFormat>
  <Paragraphs>48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2</vt:lpstr>
      <vt:lpstr>Concis</vt:lpstr>
      <vt:lpstr>Le clavier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composants de l’ordinateur</dc:title>
  <dc:creator>Isabelle</dc:creator>
  <cp:lastModifiedBy>Damien Centre Social Vivaraize</cp:lastModifiedBy>
  <cp:revision>76</cp:revision>
  <dcterms:created xsi:type="dcterms:W3CDTF">2021-09-15T12:54:48Z</dcterms:created>
  <dcterms:modified xsi:type="dcterms:W3CDTF">2022-11-18T09:51:21Z</dcterms:modified>
</cp:coreProperties>
</file>